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  <p:sldMasterId id="2147483699" r:id="rId3"/>
  </p:sldMasterIdLst>
  <p:notesMasterIdLst>
    <p:notesMasterId r:id="rId30"/>
  </p:notesMasterIdLst>
  <p:sldIdLst>
    <p:sldId id="256" r:id="rId4"/>
    <p:sldId id="265" r:id="rId5"/>
    <p:sldId id="268" r:id="rId6"/>
    <p:sldId id="269" r:id="rId7"/>
    <p:sldId id="273" r:id="rId8"/>
    <p:sldId id="282" r:id="rId9"/>
    <p:sldId id="284" r:id="rId10"/>
    <p:sldId id="286" r:id="rId11"/>
    <p:sldId id="288" r:id="rId12"/>
    <p:sldId id="289" r:id="rId13"/>
    <p:sldId id="292" r:id="rId14"/>
    <p:sldId id="293" r:id="rId15"/>
    <p:sldId id="299" r:id="rId16"/>
    <p:sldId id="326" r:id="rId17"/>
    <p:sldId id="300" r:id="rId18"/>
    <p:sldId id="303" r:id="rId19"/>
    <p:sldId id="306" r:id="rId20"/>
    <p:sldId id="311" r:id="rId21"/>
    <p:sldId id="316" r:id="rId22"/>
    <p:sldId id="317" r:id="rId23"/>
    <p:sldId id="318" r:id="rId24"/>
    <p:sldId id="319" r:id="rId25"/>
    <p:sldId id="320" r:id="rId26"/>
    <p:sldId id="323" r:id="rId27"/>
    <p:sldId id="324" r:id="rId28"/>
    <p:sldId id="325" r:id="rId2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-26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F94FB-5859-49B4-B009-5DA288EDD78A}" type="datetimeFigureOut">
              <a:rPr lang="zh-CN" altLang="en-US" smtClean="0"/>
              <a:t>2014-10-28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247882-C67E-4008-B51F-81DC3FB046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169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247882-C67E-4008-B51F-81DC3FB046F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378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</p:grpSp>
      <p:pic>
        <p:nvPicPr>
          <p:cNvPr id="18" name="Picture 21" descr="index_1_0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0" y="0"/>
            <a:ext cx="428625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307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7307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9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0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1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800EDB-16C8-45C3-B73C-B812D94CDD6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87506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99D5A2-8B68-45E7-98D0-19B28943AC7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120183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80E91D-1183-429F-8429-996DCC64ABC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9263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FBEEFE-0BF3-42E9-9890-E99F28F6117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585507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</p:grpSp>
      <p:pic>
        <p:nvPicPr>
          <p:cNvPr id="18" name="Picture 21" descr="index_1_0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0" y="0"/>
            <a:ext cx="428625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307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7307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9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0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1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800EDB-16C8-45C3-B73C-B812D94CDD6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875068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098DF1-D645-41A3-A7AE-70B33E2D5FCD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569763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BD0287-4796-4873-B7AE-BDDE713C4DB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678578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6CE180-D92A-480B-A9B0-DE0556A5D2C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74909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7A62D8-D0E0-4FBE-AC58-E395ED63B2C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609496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2DC81E-6D26-4CB2-8CA9-3E298733A82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268468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3A08EB-65C8-451C-B857-FE7EBED27E8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98027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098DF1-D645-41A3-A7AE-70B33E2D5FCD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569763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28F5FF-A707-4F1A-A5BF-B879FBC6BCA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781381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C1ADDE-E197-405C-8003-E1A4B6BF7D3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388072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99D5A2-8B68-45E7-98D0-19B28943AC7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12018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80E91D-1183-429F-8429-996DCC64ABC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92633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FBEEFE-0BF3-42E9-9890-E99F28F6117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585507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2014-10-28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031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2014-10-28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579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2014-10-28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7350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2014-10-28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7363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2014-10-28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809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BD0287-4796-4873-B7AE-BDDE713C4DB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678578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2014-10-28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973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2014-10-28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239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2014-10-28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7440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2014-10-28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8562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2014-10-28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0021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2014-10-28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170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6CE180-D92A-480B-A9B0-DE0556A5D2C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74909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7A62D8-D0E0-4FBE-AC58-E395ED63B2C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60949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2DC81E-6D26-4CB2-8CA9-3E298733A82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26846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3A08EB-65C8-451C-B857-FE7EBED27E8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980271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28F5FF-A707-4F1A-A5BF-B879FBC6BCA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78138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C1ADDE-E197-405C-8003-E1A4B6BF7D3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38807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7203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 Black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B0D8DBC-6AD9-4015-8912-3D32E2216624}" type="slidenum">
              <a:rPr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28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9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7204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grpSp>
        <p:nvGrpSpPr>
          <p:cNvPr id="1031" name="Group 17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3" name="Rectangle 18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034" name="Rectangle 19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035" name="Rectangle 20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mtClean="0">
                <a:solidFill>
                  <a:srgbClr val="666699"/>
                </a:solidFill>
              </a:endParaRPr>
            </a:p>
          </p:txBody>
        </p:sp>
        <p:sp>
          <p:nvSpPr>
            <p:cNvPr id="1036" name="Rectangle 21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mtClean="0">
                <a:solidFill>
                  <a:srgbClr val="666699"/>
                </a:solidFill>
              </a:endParaRPr>
            </a:p>
          </p:txBody>
        </p:sp>
        <p:sp>
          <p:nvSpPr>
            <p:cNvPr id="1037" name="Rectangle 22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mtClean="0">
                <a:solidFill>
                  <a:srgbClr val="9999CC"/>
                </a:solidFill>
              </a:endParaRPr>
            </a:p>
          </p:txBody>
        </p:sp>
        <p:sp>
          <p:nvSpPr>
            <p:cNvPr id="1038" name="Rectangle 23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mtClean="0">
                <a:solidFill>
                  <a:srgbClr val="666699"/>
                </a:solidFill>
              </a:endParaRPr>
            </a:p>
          </p:txBody>
        </p:sp>
        <p:sp>
          <p:nvSpPr>
            <p:cNvPr id="1039" name="Rectangle 24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040" name="Rectangle 25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mtClean="0">
                <a:solidFill>
                  <a:srgbClr val="9999CC"/>
                </a:solidFill>
              </a:endParaRPr>
            </a:p>
          </p:txBody>
        </p:sp>
        <p:sp>
          <p:nvSpPr>
            <p:cNvPr id="1041" name="Rectangle 26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mtClean="0">
                <a:solidFill>
                  <a:srgbClr val="9999CC"/>
                </a:solidFill>
              </a:endParaRPr>
            </a:p>
          </p:txBody>
        </p:sp>
      </p:grpSp>
      <p:pic>
        <p:nvPicPr>
          <p:cNvPr id="1032" name="Picture 27" descr="index_1_0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0" y="6391275"/>
            <a:ext cx="428625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1098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7203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 Black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B0D8DBC-6AD9-4015-8912-3D32E2216624}" type="slidenum">
              <a:rPr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28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9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7204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grpSp>
        <p:nvGrpSpPr>
          <p:cNvPr id="1031" name="Group 17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3" name="Rectangle 18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034" name="Rectangle 19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035" name="Rectangle 20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mtClean="0">
                <a:solidFill>
                  <a:srgbClr val="666699"/>
                </a:solidFill>
              </a:endParaRPr>
            </a:p>
          </p:txBody>
        </p:sp>
        <p:sp>
          <p:nvSpPr>
            <p:cNvPr id="1036" name="Rectangle 21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mtClean="0">
                <a:solidFill>
                  <a:srgbClr val="666699"/>
                </a:solidFill>
              </a:endParaRPr>
            </a:p>
          </p:txBody>
        </p:sp>
        <p:sp>
          <p:nvSpPr>
            <p:cNvPr id="1037" name="Rectangle 22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mtClean="0">
                <a:solidFill>
                  <a:srgbClr val="9999CC"/>
                </a:solidFill>
              </a:endParaRPr>
            </a:p>
          </p:txBody>
        </p:sp>
        <p:sp>
          <p:nvSpPr>
            <p:cNvPr id="1038" name="Rectangle 23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mtClean="0">
                <a:solidFill>
                  <a:srgbClr val="666699"/>
                </a:solidFill>
              </a:endParaRPr>
            </a:p>
          </p:txBody>
        </p:sp>
        <p:sp>
          <p:nvSpPr>
            <p:cNvPr id="1039" name="Rectangle 24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040" name="Rectangle 25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mtClean="0">
                <a:solidFill>
                  <a:srgbClr val="9999CC"/>
                </a:solidFill>
              </a:endParaRPr>
            </a:p>
          </p:txBody>
        </p:sp>
        <p:sp>
          <p:nvSpPr>
            <p:cNvPr id="1041" name="Rectangle 26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mtClean="0">
                <a:solidFill>
                  <a:srgbClr val="9999CC"/>
                </a:solidFill>
              </a:endParaRPr>
            </a:p>
          </p:txBody>
        </p:sp>
      </p:grpSp>
      <p:pic>
        <p:nvPicPr>
          <p:cNvPr id="1032" name="Picture 27" descr="index_1_0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0" y="6391275"/>
            <a:ext cx="428625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1098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2014-10-28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739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62" y="1700808"/>
            <a:ext cx="9001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               第九课</a:t>
            </a:r>
            <a:endParaRPr lang="en-US" altLang="zh-CN" sz="6000" b="1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60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     资本主义政治制度在    </a:t>
            </a:r>
            <a:r>
              <a:rPr lang="en-US" altLang="zh-CN" sz="60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	      </a:t>
            </a:r>
            <a:r>
              <a:rPr lang="zh-CN" altLang="en-US" sz="60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欧洲大陆的扩展</a:t>
            </a:r>
            <a:endParaRPr lang="zh-CN" altLang="en-US" sz="60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1374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3794125" y="6110288"/>
            <a:ext cx="1555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b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mtClean="0">
                <a:solidFill>
                  <a:srgbClr val="000000"/>
                </a:solidFill>
              </a:rPr>
              <a:t>拿破仑加冕礼</a:t>
            </a:r>
          </a:p>
        </p:txBody>
      </p:sp>
      <p:pic>
        <p:nvPicPr>
          <p:cNvPr id="26628" name="Picture 4" descr="Y:\书中插图  岳麓版必修1 政治\11-3-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8" y="761556"/>
            <a:ext cx="7657573" cy="540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25019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026" descr="决定欧洲命运的滑铁卢战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85875"/>
            <a:ext cx="7620000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131" name="Rectangle 1027"/>
          <p:cNvSpPr>
            <a:spLocks noChangeArrowheads="1"/>
          </p:cNvSpPr>
          <p:nvPr/>
        </p:nvSpPr>
        <p:spPr bwMode="auto">
          <a:xfrm>
            <a:off x="3908425" y="5715000"/>
            <a:ext cx="1327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mtClean="0">
                <a:solidFill>
                  <a:srgbClr val="000000"/>
                </a:solidFill>
              </a:rPr>
              <a:t>滑铁卢战役</a:t>
            </a:r>
          </a:p>
        </p:txBody>
      </p:sp>
    </p:spTree>
    <p:extLst>
      <p:ext uri="{BB962C8B-B14F-4D97-AF65-F5344CB8AC3E}">
        <p14:creationId xmlns:p14="http://schemas.microsoft.com/office/powerpoint/2010/main" val="422625511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3451225" y="4814888"/>
            <a:ext cx="2241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mtClean="0">
                <a:solidFill>
                  <a:srgbClr val="000000"/>
                </a:solidFill>
              </a:rPr>
              <a:t>英舰甲板上的拿破仑</a:t>
            </a:r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1028700" y="5181600"/>
            <a:ext cx="7086600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mtClean="0">
                <a:solidFill>
                  <a:srgbClr val="000000"/>
                </a:solidFill>
              </a:rPr>
              <a:t>        滑铁卢战役惨败后，1815年7月拿破仑搭乘英国军舰驶向英国的普利茅斯港。不久以后，拿破仑就被流放到大西洋的孤岛——圣赫勒拿岛。这幅图描绘了拿破仑孤独地站在甲板上沉思的情景。他表情严肃，反映了他内心里对未来的绝望。这幅《英舰甲板上的拿破仑》现收藏在英国伦敦塔特画廊。</a:t>
            </a:r>
          </a:p>
        </p:txBody>
      </p:sp>
      <p:pic>
        <p:nvPicPr>
          <p:cNvPr id="30725" name="Picture 5" descr="C:\Documents and Settings\robinson\My Documents\My Pictures\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748020"/>
            <a:ext cx="8028756" cy="395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24285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6019800" y="5157192"/>
            <a:ext cx="2012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dirty="0" smtClean="0">
                <a:solidFill>
                  <a:srgbClr val="000000"/>
                </a:solidFill>
              </a:rPr>
              <a:t>民主共和深入人心</a:t>
            </a:r>
          </a:p>
        </p:txBody>
      </p:sp>
      <p:pic>
        <p:nvPicPr>
          <p:cNvPr id="37892" name="Picture 4" descr="Y:\书中插图  岳麓版必修1 政治\11-8-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97530"/>
            <a:ext cx="4320480" cy="617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131491"/>
            <a:ext cx="3240360" cy="2151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165853"/>
            <a:ext cx="160337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256700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Box 2"/>
          <p:cNvSpPr txBox="1">
            <a:spLocks noChangeArrowheads="1"/>
          </p:cNvSpPr>
          <p:nvPr/>
        </p:nvSpPr>
        <p:spPr bwMode="auto">
          <a:xfrm>
            <a:off x="755576" y="188640"/>
            <a:ext cx="634019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法国民主共和政体建立的曲折过程</a:t>
            </a:r>
          </a:p>
        </p:txBody>
      </p:sp>
      <p:sp>
        <p:nvSpPr>
          <p:cNvPr id="65539" name="Text Box 3"/>
          <p:cNvSpPr txBox="1">
            <a:spLocks noChangeArrowheads="1"/>
          </p:cNvSpPr>
          <p:nvPr/>
        </p:nvSpPr>
        <p:spPr bwMode="auto">
          <a:xfrm>
            <a:off x="899592" y="1052736"/>
            <a:ext cx="2069797" cy="892552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kumimoji="1" lang="zh-CN" altLang="en-US" sz="2800" dirty="0">
                <a:solidFill>
                  <a:prstClr val="black"/>
                </a:solidFill>
                <a:latin typeface="Times New Roman" pitchFamily="18" charset="0"/>
                <a:ea typeface="华文新魏" pitchFamily="2" charset="-122"/>
              </a:rPr>
              <a:t>法兰西王国</a:t>
            </a:r>
          </a:p>
          <a:p>
            <a:pPr algn="ctr">
              <a:spcBef>
                <a:spcPct val="0"/>
              </a:spcBef>
            </a:pPr>
            <a:r>
              <a:rPr kumimoji="1" lang="zh-CN" altLang="en-US" sz="2400" b="1" dirty="0">
                <a:solidFill>
                  <a:srgbClr val="FF35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新魏" pitchFamily="2" charset="-122"/>
              </a:rPr>
              <a:t>843—1792.8</a:t>
            </a:r>
          </a:p>
        </p:txBody>
      </p:sp>
      <p:sp>
        <p:nvSpPr>
          <p:cNvPr id="65540" name="Freeform 4"/>
          <p:cNvSpPr>
            <a:spLocks/>
          </p:cNvSpPr>
          <p:nvPr/>
        </p:nvSpPr>
        <p:spPr bwMode="auto">
          <a:xfrm>
            <a:off x="3275856" y="1484784"/>
            <a:ext cx="1011237" cy="1587"/>
          </a:xfrm>
          <a:custGeom>
            <a:avLst/>
            <a:gdLst/>
            <a:ahLst/>
            <a:cxnLst>
              <a:cxn ang="0">
                <a:pos x="0" y="1"/>
              </a:cxn>
              <a:cxn ang="0">
                <a:pos x="637" y="0"/>
              </a:cxn>
            </a:cxnLst>
            <a:rect l="0" t="0" r="r" b="b"/>
            <a:pathLst>
              <a:path w="637" h="1">
                <a:moveTo>
                  <a:pt x="0" y="1"/>
                </a:moveTo>
                <a:lnTo>
                  <a:pt x="637" y="0"/>
                </a:lnTo>
              </a:path>
            </a:pathLst>
          </a:custGeom>
          <a:noFill/>
          <a:ln w="63500" cmpd="sng">
            <a:solidFill>
              <a:srgbClr val="FF0000"/>
            </a:solidFill>
            <a:round/>
            <a:headEnd/>
            <a:tailEnd type="triangle" w="sm" len="lg"/>
          </a:ln>
          <a:effectLst/>
        </p:spPr>
        <p:txBody>
          <a:bodyPr/>
          <a:lstStyle/>
          <a:p>
            <a:endParaRPr lang="zh-CN" altLang="en-US" dirty="0">
              <a:solidFill>
                <a:srgbClr val="FF0066"/>
              </a:solidFill>
            </a:endParaRPr>
          </a:p>
        </p:txBody>
      </p:sp>
      <p:sp>
        <p:nvSpPr>
          <p:cNvPr id="65541" name="Text Box 5"/>
          <p:cNvSpPr txBox="1">
            <a:spLocks noChangeArrowheads="1"/>
          </p:cNvSpPr>
          <p:nvPr/>
        </p:nvSpPr>
        <p:spPr bwMode="auto">
          <a:xfrm>
            <a:off x="4499992" y="1052736"/>
            <a:ext cx="3124200" cy="922338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kumimoji="1" lang="zh-CN" altLang="en-US" sz="2800" dirty="0">
                <a:solidFill>
                  <a:prstClr val="black"/>
                </a:solidFill>
                <a:latin typeface="Times New Roman" pitchFamily="18" charset="0"/>
                <a:ea typeface="华文新魏" pitchFamily="2" charset="-122"/>
              </a:rPr>
              <a:t>法兰西第一共和国</a:t>
            </a:r>
            <a:r>
              <a:rPr kumimoji="1" lang="zh-CN" altLang="en-US" sz="2400" b="1" dirty="0">
                <a:solidFill>
                  <a:srgbClr val="FF35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新魏" pitchFamily="2" charset="-122"/>
              </a:rPr>
              <a:t>1792.9 —1804</a:t>
            </a:r>
          </a:p>
        </p:txBody>
      </p:sp>
      <p:sp>
        <p:nvSpPr>
          <p:cNvPr id="65543" name="Text Box 7"/>
          <p:cNvSpPr txBox="1">
            <a:spLocks noChangeArrowheads="1"/>
          </p:cNvSpPr>
          <p:nvPr/>
        </p:nvSpPr>
        <p:spPr bwMode="auto">
          <a:xfrm>
            <a:off x="4572000" y="2564904"/>
            <a:ext cx="3168352" cy="892552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kumimoji="1" lang="zh-CN" altLang="en-US" sz="2800" dirty="0">
                <a:solidFill>
                  <a:prstClr val="black"/>
                </a:solidFill>
                <a:latin typeface="Times New Roman" pitchFamily="18" charset="0"/>
                <a:ea typeface="华文新魏" pitchFamily="2" charset="-122"/>
              </a:rPr>
              <a:t>法兰西第一</a:t>
            </a:r>
            <a:r>
              <a:rPr kumimoji="1" lang="zh-CN" altLang="en-US" sz="2800" dirty="0" smtClean="0">
                <a:solidFill>
                  <a:prstClr val="black"/>
                </a:solidFill>
                <a:latin typeface="Times New Roman" pitchFamily="18" charset="0"/>
                <a:ea typeface="华文新魏" pitchFamily="2" charset="-122"/>
              </a:rPr>
              <a:t>帝国</a:t>
            </a:r>
            <a:r>
              <a:rPr kumimoji="1" lang="zh-CN" altLang="en-US" sz="2400" b="1" dirty="0">
                <a:solidFill>
                  <a:srgbClr val="FF35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新魏" pitchFamily="2" charset="-122"/>
              </a:rPr>
              <a:t>1804 —1814</a:t>
            </a:r>
          </a:p>
        </p:txBody>
      </p:sp>
      <p:sp>
        <p:nvSpPr>
          <p:cNvPr id="65544" name="Line 8"/>
          <p:cNvSpPr>
            <a:spLocks noChangeShapeType="1"/>
          </p:cNvSpPr>
          <p:nvPr/>
        </p:nvSpPr>
        <p:spPr bwMode="auto">
          <a:xfrm flipH="1" flipV="1">
            <a:off x="3419872" y="3068960"/>
            <a:ext cx="1008112" cy="0"/>
          </a:xfrm>
          <a:prstGeom prst="line">
            <a:avLst/>
          </a:prstGeom>
          <a:noFill/>
          <a:ln w="63500" cmpd="sng">
            <a:solidFill>
              <a:srgbClr val="FF0000"/>
            </a:solidFill>
            <a:round/>
            <a:headEnd/>
            <a:tailEnd type="triangle" w="sm" len="lg"/>
          </a:ln>
          <a:effectLst/>
        </p:spPr>
        <p:txBody>
          <a:bodyPr/>
          <a:lstStyle/>
          <a:p>
            <a:endParaRPr lang="zh-CN" altLang="en-US" dirty="0">
              <a:solidFill>
                <a:srgbClr val="FF0066"/>
              </a:solidFill>
            </a:endParaRPr>
          </a:p>
        </p:txBody>
      </p:sp>
      <p:sp>
        <p:nvSpPr>
          <p:cNvPr id="65545" name="Text Box 9"/>
          <p:cNvSpPr txBox="1">
            <a:spLocks noChangeArrowheads="1"/>
          </p:cNvSpPr>
          <p:nvPr/>
        </p:nvSpPr>
        <p:spPr bwMode="auto">
          <a:xfrm>
            <a:off x="971600" y="2564904"/>
            <a:ext cx="2339102" cy="892552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kumimoji="1" lang="zh-CN" altLang="en-US" sz="2800" dirty="0">
                <a:solidFill>
                  <a:prstClr val="black"/>
                </a:solidFill>
                <a:latin typeface="Times New Roman" pitchFamily="18" charset="0"/>
                <a:ea typeface="华文新魏" pitchFamily="2" charset="-122"/>
              </a:rPr>
              <a:t>波旁王朝复辟</a:t>
            </a:r>
          </a:p>
          <a:p>
            <a:pPr algn="ctr">
              <a:spcBef>
                <a:spcPct val="0"/>
              </a:spcBef>
            </a:pPr>
            <a:r>
              <a:rPr kumimoji="1" lang="zh-CN" altLang="en-US" sz="2400" b="1" dirty="0">
                <a:solidFill>
                  <a:srgbClr val="FF35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新魏" pitchFamily="2" charset="-122"/>
              </a:rPr>
              <a:t>1815 —1830</a:t>
            </a:r>
          </a:p>
        </p:txBody>
      </p:sp>
      <p:sp>
        <p:nvSpPr>
          <p:cNvPr id="65546" name="Line 10"/>
          <p:cNvSpPr>
            <a:spLocks noChangeShapeType="1"/>
          </p:cNvSpPr>
          <p:nvPr/>
        </p:nvSpPr>
        <p:spPr bwMode="auto">
          <a:xfrm>
            <a:off x="1691680" y="3573016"/>
            <a:ext cx="0" cy="576064"/>
          </a:xfrm>
          <a:prstGeom prst="line">
            <a:avLst/>
          </a:prstGeom>
          <a:noFill/>
          <a:ln w="63500" cmpd="sng">
            <a:solidFill>
              <a:srgbClr val="FF0000"/>
            </a:solidFill>
            <a:round/>
            <a:headEnd/>
            <a:tailEnd type="triangle" w="sm" len="lg"/>
          </a:ln>
          <a:effectLst/>
        </p:spPr>
        <p:txBody>
          <a:bodyPr/>
          <a:lstStyle/>
          <a:p>
            <a:endParaRPr lang="zh-CN" altLang="en-US" dirty="0">
              <a:solidFill>
                <a:srgbClr val="FF0066"/>
              </a:solidFill>
            </a:endParaRPr>
          </a:p>
        </p:txBody>
      </p:sp>
      <p:sp>
        <p:nvSpPr>
          <p:cNvPr id="65549" name="Text Box 13"/>
          <p:cNvSpPr txBox="1">
            <a:spLocks noChangeArrowheads="1"/>
          </p:cNvSpPr>
          <p:nvPr/>
        </p:nvSpPr>
        <p:spPr bwMode="auto">
          <a:xfrm>
            <a:off x="919935" y="4221088"/>
            <a:ext cx="2069797" cy="892552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kumimoji="1" lang="zh-CN" altLang="en-US" sz="2800" dirty="0">
                <a:solidFill>
                  <a:prstClr val="black"/>
                </a:solidFill>
                <a:latin typeface="Times New Roman" pitchFamily="18" charset="0"/>
                <a:ea typeface="华文新魏" pitchFamily="2" charset="-122"/>
              </a:rPr>
              <a:t>七月王朝</a:t>
            </a:r>
          </a:p>
          <a:p>
            <a:pPr algn="ctr">
              <a:spcBef>
                <a:spcPct val="0"/>
              </a:spcBef>
            </a:pPr>
            <a:r>
              <a:rPr kumimoji="1" lang="zh-CN" altLang="en-US" sz="2400" b="1" dirty="0">
                <a:solidFill>
                  <a:srgbClr val="FF35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新魏" pitchFamily="2" charset="-122"/>
              </a:rPr>
              <a:t>1830 —1848</a:t>
            </a:r>
          </a:p>
        </p:txBody>
      </p:sp>
      <p:sp>
        <p:nvSpPr>
          <p:cNvPr id="65550" name="Line 14"/>
          <p:cNvSpPr>
            <a:spLocks noChangeShapeType="1"/>
          </p:cNvSpPr>
          <p:nvPr/>
        </p:nvSpPr>
        <p:spPr bwMode="auto">
          <a:xfrm>
            <a:off x="3059832" y="4581128"/>
            <a:ext cx="1066800" cy="0"/>
          </a:xfrm>
          <a:prstGeom prst="line">
            <a:avLst/>
          </a:prstGeom>
          <a:noFill/>
          <a:ln w="63500" cmpd="sng">
            <a:solidFill>
              <a:srgbClr val="FF0000"/>
            </a:solidFill>
            <a:round/>
            <a:headEnd/>
            <a:tailEnd type="triangle" w="sm" len="lg"/>
          </a:ln>
          <a:effectLst/>
        </p:spPr>
        <p:txBody>
          <a:bodyPr/>
          <a:lstStyle/>
          <a:p>
            <a:endParaRPr lang="zh-CN" altLang="en-US" dirty="0">
              <a:solidFill>
                <a:srgbClr val="FF0066"/>
              </a:solidFill>
            </a:endParaRPr>
          </a:p>
        </p:txBody>
      </p:sp>
      <p:sp>
        <p:nvSpPr>
          <p:cNvPr id="65551" name="Text Box 15"/>
          <p:cNvSpPr txBox="1">
            <a:spLocks noChangeArrowheads="1"/>
          </p:cNvSpPr>
          <p:nvPr/>
        </p:nvSpPr>
        <p:spPr bwMode="auto">
          <a:xfrm>
            <a:off x="4211960" y="4005064"/>
            <a:ext cx="3124200" cy="892552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kumimoji="1" lang="zh-CN" altLang="en-US" sz="2800" dirty="0">
                <a:solidFill>
                  <a:prstClr val="black"/>
                </a:solidFill>
                <a:latin typeface="Times New Roman" pitchFamily="18" charset="0"/>
                <a:ea typeface="华文新魏" pitchFamily="2" charset="-122"/>
              </a:rPr>
              <a:t>法兰西第二共和国</a:t>
            </a:r>
            <a:r>
              <a:rPr kumimoji="1" lang="zh-CN" altLang="en-US" sz="2400" b="1" dirty="0">
                <a:solidFill>
                  <a:srgbClr val="FF35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新魏" pitchFamily="2" charset="-122"/>
              </a:rPr>
              <a:t>1848 —1852</a:t>
            </a:r>
          </a:p>
        </p:txBody>
      </p:sp>
      <p:sp>
        <p:nvSpPr>
          <p:cNvPr id="65553" name="Line 17"/>
          <p:cNvSpPr>
            <a:spLocks noChangeShapeType="1"/>
          </p:cNvSpPr>
          <p:nvPr/>
        </p:nvSpPr>
        <p:spPr bwMode="auto">
          <a:xfrm flipH="1" flipV="1">
            <a:off x="3923928" y="6093296"/>
            <a:ext cx="648072" cy="0"/>
          </a:xfrm>
          <a:prstGeom prst="line">
            <a:avLst/>
          </a:prstGeom>
          <a:noFill/>
          <a:ln w="63500" cmpd="sng">
            <a:solidFill>
              <a:srgbClr val="FF0000"/>
            </a:solidFill>
            <a:round/>
            <a:headEnd/>
            <a:tailEnd type="triangle" w="sm" len="lg"/>
          </a:ln>
          <a:effectLst/>
        </p:spPr>
        <p:txBody>
          <a:bodyPr/>
          <a:lstStyle/>
          <a:p>
            <a:endParaRPr lang="zh-CN" altLang="en-US" dirty="0">
              <a:solidFill>
                <a:srgbClr val="FF0066"/>
              </a:solidFill>
            </a:endParaRPr>
          </a:p>
        </p:txBody>
      </p:sp>
      <p:sp>
        <p:nvSpPr>
          <p:cNvPr id="65554" name="Text Box 18"/>
          <p:cNvSpPr txBox="1">
            <a:spLocks noChangeArrowheads="1"/>
          </p:cNvSpPr>
          <p:nvPr/>
        </p:nvSpPr>
        <p:spPr bwMode="auto">
          <a:xfrm>
            <a:off x="4716016" y="5517232"/>
            <a:ext cx="2819400" cy="892552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kumimoji="1" lang="zh-CN" altLang="en-US" sz="2800" dirty="0">
                <a:solidFill>
                  <a:prstClr val="black"/>
                </a:solidFill>
                <a:latin typeface="Times New Roman" pitchFamily="18" charset="0"/>
                <a:ea typeface="华文新魏" pitchFamily="2" charset="-122"/>
              </a:rPr>
              <a:t>法兰西第二帝国</a:t>
            </a:r>
            <a:r>
              <a:rPr kumimoji="1" lang="zh-CN" altLang="en-US" sz="2400" b="1" dirty="0">
                <a:solidFill>
                  <a:srgbClr val="FF35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新魏" pitchFamily="2" charset="-122"/>
              </a:rPr>
              <a:t>1852 —1870</a:t>
            </a:r>
          </a:p>
        </p:txBody>
      </p:sp>
      <p:sp>
        <p:nvSpPr>
          <p:cNvPr id="65555" name="Freeform 19"/>
          <p:cNvSpPr>
            <a:spLocks/>
          </p:cNvSpPr>
          <p:nvPr/>
        </p:nvSpPr>
        <p:spPr bwMode="auto">
          <a:xfrm rot="17057587" flipH="1" flipV="1">
            <a:off x="5461670" y="5126734"/>
            <a:ext cx="487385" cy="134329"/>
          </a:xfrm>
          <a:custGeom>
            <a:avLst/>
            <a:gdLst/>
            <a:ahLst/>
            <a:cxnLst>
              <a:cxn ang="0">
                <a:pos x="0" y="1"/>
              </a:cxn>
              <a:cxn ang="0">
                <a:pos x="428" y="0"/>
              </a:cxn>
            </a:cxnLst>
            <a:rect l="0" t="0" r="r" b="b"/>
            <a:pathLst>
              <a:path w="428" h="1">
                <a:moveTo>
                  <a:pt x="0" y="1"/>
                </a:moveTo>
                <a:lnTo>
                  <a:pt x="428" y="0"/>
                </a:lnTo>
              </a:path>
            </a:pathLst>
          </a:custGeom>
          <a:noFill/>
          <a:ln w="63500" cmpd="sng">
            <a:solidFill>
              <a:srgbClr val="FF0000"/>
            </a:solidFill>
            <a:round/>
            <a:headEnd/>
            <a:tailEnd type="triangle" w="sm" len="lg"/>
          </a:ln>
          <a:effectLst/>
        </p:spPr>
        <p:txBody>
          <a:bodyPr/>
          <a:lstStyle/>
          <a:p>
            <a:endParaRPr lang="zh-CN" altLang="en-US" dirty="0">
              <a:solidFill>
                <a:srgbClr val="FF0066"/>
              </a:solidFill>
            </a:endParaRPr>
          </a:p>
        </p:txBody>
      </p:sp>
      <p:sp>
        <p:nvSpPr>
          <p:cNvPr id="65556" name="Text Box 20"/>
          <p:cNvSpPr txBox="1">
            <a:spLocks noChangeArrowheads="1"/>
          </p:cNvSpPr>
          <p:nvPr/>
        </p:nvSpPr>
        <p:spPr bwMode="auto">
          <a:xfrm>
            <a:off x="611560" y="5517232"/>
            <a:ext cx="3124200" cy="892552"/>
          </a:xfrm>
          <a:prstGeom prst="rect">
            <a:avLst/>
          </a:prstGeom>
          <a:solidFill>
            <a:srgbClr val="00B050">
              <a:alpha val="61000"/>
            </a:srgbClr>
          </a:solidFill>
          <a:ln w="38100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kumimoji="1" lang="zh-CN" altLang="en-US" sz="2800" dirty="0">
                <a:solidFill>
                  <a:prstClr val="black"/>
                </a:solidFill>
                <a:latin typeface="Times New Roman" pitchFamily="18" charset="0"/>
                <a:ea typeface="华文新魏" pitchFamily="2" charset="-122"/>
              </a:rPr>
              <a:t>法兰西第三共和国</a:t>
            </a:r>
            <a:r>
              <a:rPr kumimoji="1" lang="zh-CN" altLang="en-US" sz="2400" b="1" dirty="0">
                <a:solidFill>
                  <a:srgbClr val="FF35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新魏" pitchFamily="2" charset="-122"/>
              </a:rPr>
              <a:t>1870 —1940</a:t>
            </a:r>
          </a:p>
        </p:txBody>
      </p:sp>
      <p:sp>
        <p:nvSpPr>
          <p:cNvPr id="33" name="Line 8"/>
          <p:cNvSpPr>
            <a:spLocks noChangeShapeType="1"/>
          </p:cNvSpPr>
          <p:nvPr/>
        </p:nvSpPr>
        <p:spPr bwMode="auto">
          <a:xfrm>
            <a:off x="5940152" y="1988840"/>
            <a:ext cx="0" cy="504056"/>
          </a:xfrm>
          <a:prstGeom prst="line">
            <a:avLst/>
          </a:prstGeom>
          <a:noFill/>
          <a:ln w="63500" cmpd="sng">
            <a:solidFill>
              <a:srgbClr val="FF0000"/>
            </a:solidFill>
            <a:round/>
            <a:headEnd/>
            <a:tailEnd type="triangle" w="sm" len="lg"/>
          </a:ln>
          <a:effectLst/>
        </p:spPr>
        <p:txBody>
          <a:bodyPr/>
          <a:lstStyle/>
          <a:p>
            <a:endParaRPr lang="zh-CN" altLang="en-US" dirty="0">
              <a:solidFill>
                <a:srgbClr val="FF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70828"/>
      </p:ext>
    </p:extLst>
  </p:cSld>
  <p:clrMapOvr>
    <a:masterClrMapping/>
  </p:clrMapOvr>
  <p:transition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5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65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1000"/>
                                        <p:tgtEl>
                                          <p:spTgt spid="65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65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10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800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1000"/>
                                        <p:tgtEl>
                                          <p:spTgt spid="65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65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10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1000"/>
                                        <p:tgtEl>
                                          <p:spTgt spid="65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3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65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0"/>
                            </p:stCondLst>
                            <p:childTnLst>
                              <p:par>
                                <p:cTn id="44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1000"/>
                                        <p:tgtEl>
                                          <p:spTgt spid="65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70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1000"/>
                                        <p:tgtEl>
                                          <p:spTgt spid="65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8000"/>
                            </p:stCondLst>
                            <p:childTnLst>
                              <p:par>
                                <p:cTn id="5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1000"/>
                                        <p:tgtEl>
                                          <p:spTgt spid="65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900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1000"/>
                                        <p:tgtEl>
                                          <p:spTgt spid="65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0"/>
                            </p:stCondLst>
                            <p:childTnLst>
                              <p:par>
                                <p:cTn id="60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1000"/>
                                        <p:tgtEl>
                                          <p:spTgt spid="65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9" grpId="0" animBg="1" autoUpdateAnimBg="0"/>
      <p:bldP spid="65540" grpId="0" animBg="1"/>
      <p:bldP spid="65541" grpId="0" animBg="1" autoUpdateAnimBg="0"/>
      <p:bldP spid="65543" grpId="0" animBg="1" autoUpdateAnimBg="0"/>
      <p:bldP spid="65544" grpId="0" animBg="1"/>
      <p:bldP spid="65545" grpId="0" animBg="1" autoUpdateAnimBg="0"/>
      <p:bldP spid="65546" grpId="0" animBg="1"/>
      <p:bldP spid="65549" grpId="0" animBg="1" autoUpdateAnimBg="0"/>
      <p:bldP spid="65550" grpId="0" animBg="1"/>
      <p:bldP spid="65551" grpId="0" animBg="1" autoUpdateAnimBg="0"/>
      <p:bldP spid="65553" grpId="0" animBg="1"/>
      <p:bldP spid="65554" grpId="0" animBg="1" autoUpdateAnimBg="0"/>
      <p:bldP spid="65555" grpId="0" animBg="1"/>
      <p:bldP spid="65556" grpId="0" animBg="1" autoUpdateAnimBg="0"/>
      <p:bldP spid="3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 descr="蓝色面巾纸"/>
          <p:cNvSpPr txBox="1">
            <a:spLocks noChangeArrowheads="1"/>
          </p:cNvSpPr>
          <p:nvPr/>
        </p:nvSpPr>
        <p:spPr bwMode="auto">
          <a:xfrm>
            <a:off x="431800" y="1555750"/>
            <a:ext cx="8280400" cy="3381375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1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dirty="0" smtClean="0">
                <a:solidFill>
                  <a:srgbClr val="000000"/>
                </a:solidFill>
                <a:latin typeface="隶书" pitchFamily="49" charset="-122"/>
                <a:ea typeface="隶书" pitchFamily="49" charset="-122"/>
              </a:rPr>
              <a:t>1875年宪法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dirty="0" smtClean="0">
                <a:solidFill>
                  <a:srgbClr val="000000"/>
                </a:solidFill>
                <a:latin typeface="隶书" pitchFamily="49" charset="-122"/>
                <a:ea typeface="隶书" pitchFamily="49" charset="-122"/>
              </a:rPr>
              <a:t>    </a:t>
            </a:r>
            <a:r>
              <a:rPr kumimoji="1" lang="zh-CN" altLang="en-US" sz="2400" dirty="0" smtClean="0">
                <a:solidFill>
                  <a:srgbClr val="000000"/>
                </a:solidFill>
                <a:latin typeface="宋体" pitchFamily="2" charset="-122"/>
              </a:rPr>
              <a:t>1.参议院及众议院共有创议并制定法律之权。参议院由间接选举产生，众议院由普选产生（妇女、军人无投票权）。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dirty="0" smtClean="0">
                <a:solidFill>
                  <a:srgbClr val="000000"/>
                </a:solidFill>
                <a:latin typeface="宋体" pitchFamily="2" charset="-122"/>
              </a:rPr>
              <a:t>    2.行政权由总统和内阁掌握。共和国总统由两院联合组成的议会依绝对多数票选出，任期七年，可连选连任。总统是国家元首、军队最高统帅，可任命文武官员，提出法案，可在参议院同意的条件下解散众议院。内阁由总统任命，但是对议会负责。总统的命令须经各部部长副署。</a:t>
            </a:r>
          </a:p>
        </p:txBody>
      </p:sp>
    </p:spTree>
    <p:extLst>
      <p:ext uri="{BB962C8B-B14F-4D97-AF65-F5344CB8AC3E}">
        <p14:creationId xmlns:p14="http://schemas.microsoft.com/office/powerpoint/2010/main" val="42386144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8" grpId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 descr="出席维也纳会议的各国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" y="2057570"/>
            <a:ext cx="4162228" cy="300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659" name="Rectangle 3"/>
          <p:cNvSpPr>
            <a:spLocks noChangeArrowheads="1"/>
          </p:cNvSpPr>
          <p:nvPr/>
        </p:nvSpPr>
        <p:spPr bwMode="auto">
          <a:xfrm>
            <a:off x="611560" y="1614035"/>
            <a:ext cx="2927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dirty="0" smtClean="0">
                <a:solidFill>
                  <a:srgbClr val="000000"/>
                </a:solidFill>
              </a:rPr>
              <a:t>出席维也纳会议的各国代表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86" y="332656"/>
            <a:ext cx="3756025" cy="858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797391"/>
            <a:ext cx="4708355" cy="331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294" y="5059903"/>
            <a:ext cx="9454830" cy="179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08578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 descr="俾斯麦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59" y="836712"/>
            <a:ext cx="3454861" cy="457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731" name="Rectangle 3"/>
          <p:cNvSpPr>
            <a:spLocks noChangeArrowheads="1"/>
          </p:cNvSpPr>
          <p:nvPr/>
        </p:nvSpPr>
        <p:spPr bwMode="auto">
          <a:xfrm>
            <a:off x="1763688" y="6237312"/>
            <a:ext cx="869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dirty="0" smtClean="0">
                <a:solidFill>
                  <a:srgbClr val="000000"/>
                </a:solidFill>
              </a:rPr>
              <a:t>俾斯麦</a:t>
            </a:r>
          </a:p>
        </p:txBody>
      </p:sp>
      <p:sp>
        <p:nvSpPr>
          <p:cNvPr id="73732" name="Text Box 4"/>
          <p:cNvSpPr txBox="1">
            <a:spLocks noChangeArrowheads="1"/>
          </p:cNvSpPr>
          <p:nvPr/>
        </p:nvSpPr>
        <p:spPr bwMode="auto">
          <a:xfrm>
            <a:off x="4427984" y="836712"/>
            <a:ext cx="3816424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dirty="0" smtClean="0">
                <a:solidFill>
                  <a:srgbClr val="000000"/>
                </a:solidFill>
              </a:rPr>
              <a:t>         </a:t>
            </a:r>
            <a:r>
              <a:rPr kumimoji="1" lang="zh-CN" altLang="en-US" sz="20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俾斯麦，普鲁士王国首相（1862—1870），德意志帝国宰相（1871—1890），容克贵族出身；曾担任驻俄公使和驻法大使。在普鲁士首相兼外交大臣任内，推行铁血政策，实行强权统治，有“铁血宰相”之称，先后发动丹麦战争、普奥战争和普法战争，完成德意志的统一。他任宰相时，颁布《反社会党人非常法》；对外采用结盟政策，确立德国在欧洲大陆的霸权；在非洲、大洋洲掠夺殖民地。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683" y="5085184"/>
            <a:ext cx="5895975" cy="1884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6484417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ext Box 2"/>
          <p:cNvSpPr txBox="1">
            <a:spLocks noChangeArrowheads="1"/>
          </p:cNvSpPr>
          <p:nvPr/>
        </p:nvSpPr>
        <p:spPr bwMode="auto">
          <a:xfrm>
            <a:off x="6444208" y="2636912"/>
            <a:ext cx="201622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俾斯麦前去会见被俘的法国皇帝拿破仑三世</a:t>
            </a:r>
          </a:p>
        </p:txBody>
      </p:sp>
      <p:pic>
        <p:nvPicPr>
          <p:cNvPr id="78851" name="Picture 3" descr="俾斯麦前去会见被俘的法国皇帝拿破伦三世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40768"/>
            <a:ext cx="5870665" cy="378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301208"/>
            <a:ext cx="7776864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390887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ext Box 2" descr="蓝色面巾纸"/>
          <p:cNvSpPr txBox="1">
            <a:spLocks noChangeArrowheads="1"/>
          </p:cNvSpPr>
          <p:nvPr/>
        </p:nvSpPr>
        <p:spPr bwMode="auto">
          <a:xfrm>
            <a:off x="796925" y="942975"/>
            <a:ext cx="7548563" cy="5032375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1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德意志帝国宪法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000" smtClean="0">
                <a:solidFill>
                  <a:srgbClr val="000000"/>
                </a:solidFill>
                <a:latin typeface="宋体" pitchFamily="2" charset="-122"/>
              </a:rPr>
              <a:t>1.</a:t>
            </a:r>
            <a:r>
              <a:rPr kumimoji="1" lang="zh-CN" altLang="en-US" sz="2000" smtClean="0">
                <a:solidFill>
                  <a:srgbClr val="000000"/>
                </a:solidFill>
                <a:latin typeface="宋体" pitchFamily="2" charset="-122"/>
              </a:rPr>
              <a:t>帝国是一个“永久性联邦”。各邦保有一些民政自治权，而军事、外交、海关、货币、民法、刑法等权力均归中央政府。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000" smtClean="0">
                <a:solidFill>
                  <a:srgbClr val="000000"/>
                </a:solidFill>
                <a:latin typeface="宋体" pitchFamily="2" charset="-122"/>
              </a:rPr>
              <a:t>2.</a:t>
            </a:r>
            <a:r>
              <a:rPr kumimoji="1" lang="zh-CN" altLang="en-US" sz="2000" smtClean="0">
                <a:solidFill>
                  <a:srgbClr val="000000"/>
                </a:solidFill>
                <a:latin typeface="宋体" pitchFamily="2" charset="-122"/>
              </a:rPr>
              <a:t>普鲁士国王是世袭的联邦主席，并享有“德意志皇帝”的称号。皇帝有权任命帝国首相和帝国官员，有权召集和解散联邦议会和帝国国会，有权签署和公布帝国法律并监督法律的实施。帝国军队由皇帝统率，军官均由皇帝任命。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000" smtClean="0">
                <a:solidFill>
                  <a:srgbClr val="000000"/>
                </a:solidFill>
                <a:latin typeface="宋体" pitchFamily="2" charset="-122"/>
              </a:rPr>
              <a:t>3.</a:t>
            </a:r>
            <a:r>
              <a:rPr kumimoji="1" lang="zh-CN" altLang="en-US" sz="2000" smtClean="0">
                <a:solidFill>
                  <a:srgbClr val="000000"/>
                </a:solidFill>
                <a:latin typeface="宋体" pitchFamily="2" charset="-122"/>
              </a:rPr>
              <a:t>首相主持帝国政府，只对皇帝负责而不对议会负责。首相是帝国唯一的大臣，首相之下不设立各部。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000" smtClean="0">
                <a:solidFill>
                  <a:srgbClr val="000000"/>
                </a:solidFill>
                <a:latin typeface="宋体" pitchFamily="2" charset="-122"/>
              </a:rPr>
              <a:t>4.</a:t>
            </a:r>
            <a:r>
              <a:rPr kumimoji="1" lang="zh-CN" altLang="en-US" sz="2000" smtClean="0">
                <a:solidFill>
                  <a:srgbClr val="000000"/>
                </a:solidFill>
                <a:latin typeface="宋体" pitchFamily="2" charset="-122"/>
              </a:rPr>
              <a:t>联邦议会和帝国国会是立法机构，行使立法权。联邦议会由加入帝国的各邦代表组成。帝国国会由普遍、平等、直接、无记名的选举产生，有权提出法案并行使预算审查权。但帝国国会的立法必须获得联邦议会的多数同意。皇帝在军事、财政问题上享有否决权。</a:t>
            </a:r>
          </a:p>
        </p:txBody>
      </p:sp>
    </p:spTree>
    <p:extLst>
      <p:ext uri="{BB962C8B-B14F-4D97-AF65-F5344CB8AC3E}">
        <p14:creationId xmlns:p14="http://schemas.microsoft.com/office/powerpoint/2010/main" val="28305758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6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8" grpId="0" animBg="1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凡尔赛宫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09" y="933454"/>
            <a:ext cx="4829960" cy="361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0" y="4653136"/>
            <a:ext cx="9144000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1400" dirty="0" smtClean="0">
                <a:solidFill>
                  <a:srgbClr val="000000"/>
                </a:solidFill>
              </a:rPr>
              <a:t>        </a:t>
            </a:r>
            <a:r>
              <a:rPr kumimoji="1" lang="zh-CN" altLang="en-US" sz="2000" b="1" dirty="0" smtClean="0">
                <a:solidFill>
                  <a:srgbClr val="FF0000"/>
                </a:solidFill>
              </a:rPr>
              <a:t>凡尔赛宫始建于16世纪；17世纪末屡经修建、扩建，至18世纪形成现存规模。它由宫殿、大花园和放射形大道三部分组成，此外，还包括教堂和歌剧院，极其豪华而富丽堂皇。在中古时代，凡尔赛宫是法国封建帝王的行宫；法国大革命和建立共和政体后，其为政府重大活动的场所和法国人民强大艺术创造力的象征。1979年，凡尔赛宫被列入联合国《世界遗产名录》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。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523848"/>
            <a:ext cx="3451225" cy="402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98351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4" name="Text Box 4" descr="蓝色面巾纸"/>
          <p:cNvSpPr txBox="1">
            <a:spLocks noChangeArrowheads="1"/>
          </p:cNvSpPr>
          <p:nvPr/>
        </p:nvSpPr>
        <p:spPr bwMode="auto">
          <a:xfrm>
            <a:off x="1127125" y="1171575"/>
            <a:ext cx="6889750" cy="4575175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175">
            <a:solidFill>
              <a:schemeClr val="bg2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德意志帝国宪法关于皇帝权力的规定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000" smtClean="0">
                <a:solidFill>
                  <a:srgbClr val="000000"/>
                </a:solidFill>
                <a:latin typeface="宋体" pitchFamily="2" charset="-122"/>
              </a:rPr>
              <a:t>①</a:t>
            </a:r>
            <a:r>
              <a:rPr kumimoji="1" lang="zh-CN" altLang="en-US" sz="2000" smtClean="0">
                <a:solidFill>
                  <a:srgbClr val="000000"/>
                </a:solidFill>
              </a:rPr>
              <a:t> “皇帝任命帝国首相”，“皇帝任命帝国官吏……可决定其免职”。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000" smtClean="0">
                <a:solidFill>
                  <a:srgbClr val="000000"/>
                </a:solidFill>
                <a:latin typeface="宋体" pitchFamily="2" charset="-122"/>
              </a:rPr>
              <a:t>②</a:t>
            </a:r>
            <a:r>
              <a:rPr kumimoji="1" lang="zh-CN" altLang="en-US" sz="2000" smtClean="0">
                <a:solidFill>
                  <a:srgbClr val="000000"/>
                </a:solidFill>
              </a:rPr>
              <a:t> “皇帝有权签署和公布帝国法律并监督法律的实施”，“当联邦领域内的公共安宁受到威胁之际，皇帝可以宣布某一地区进入战争状态”。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000" smtClean="0">
                <a:solidFill>
                  <a:srgbClr val="000000"/>
                </a:solidFill>
                <a:latin typeface="宋体" pitchFamily="2" charset="-122"/>
              </a:rPr>
              <a:t>③</a:t>
            </a:r>
            <a:r>
              <a:rPr kumimoji="1" lang="zh-CN" altLang="en-US" sz="2000" smtClean="0">
                <a:solidFill>
                  <a:srgbClr val="000000"/>
                </a:solidFill>
              </a:rPr>
              <a:t> “帝国的全部陆军组成一支统一的军队，在战时、平时均由皇帝统率。” “帝国舰队系在皇帝最高统率之下的一支统一的舰队。” “海陆军高级军官均由皇帝任命。”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000" smtClean="0">
                <a:solidFill>
                  <a:srgbClr val="000000"/>
                </a:solidFill>
                <a:latin typeface="宋体" pitchFamily="2" charset="-122"/>
              </a:rPr>
              <a:t>④</a:t>
            </a:r>
            <a:r>
              <a:rPr kumimoji="1" lang="zh-CN" altLang="en-US" sz="2000" smtClean="0">
                <a:solidFill>
                  <a:srgbClr val="000000"/>
                </a:solidFill>
              </a:rPr>
              <a:t> “皇帝在国际法上代表帝国，以帝国名义宣战媾和。”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000" smtClean="0">
                <a:solidFill>
                  <a:srgbClr val="000000"/>
                </a:solidFill>
                <a:latin typeface="宋体" pitchFamily="2" charset="-122"/>
              </a:rPr>
              <a:t>⑤</a:t>
            </a:r>
            <a:r>
              <a:rPr kumimoji="1" lang="zh-CN" altLang="en-US" sz="2000" smtClean="0">
                <a:solidFill>
                  <a:srgbClr val="000000"/>
                </a:solidFill>
              </a:rPr>
              <a:t> “皇帝有权召集、召开联邦议会的帝国国会，以及使议会延期结束。”</a:t>
            </a:r>
          </a:p>
        </p:txBody>
      </p:sp>
    </p:spTree>
    <p:extLst>
      <p:ext uri="{BB962C8B-B14F-4D97-AF65-F5344CB8AC3E}">
        <p14:creationId xmlns:p14="http://schemas.microsoft.com/office/powerpoint/2010/main" val="3185088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2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4" grpId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ext Box 2"/>
          <p:cNvSpPr txBox="1">
            <a:spLocks noChangeArrowheads="1"/>
          </p:cNvSpPr>
          <p:nvPr/>
        </p:nvSpPr>
        <p:spPr bwMode="auto">
          <a:xfrm>
            <a:off x="3032125" y="5173663"/>
            <a:ext cx="328166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德皇威廉二世与俾斯麦阅兵</a:t>
            </a:r>
            <a:endParaRPr kumimoji="1" lang="en-US" altLang="zh-CN" sz="2000" b="1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7043" name="Picture 3" descr="12-10-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43063"/>
            <a:ext cx="8370888" cy="334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09176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1492250" y="5653088"/>
            <a:ext cx="1098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mtClean="0">
                <a:solidFill>
                  <a:srgbClr val="000000"/>
                </a:solidFill>
              </a:rPr>
              <a:t>威廉二世</a:t>
            </a: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3962400" y="968604"/>
            <a:ext cx="4191000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dirty="0" smtClean="0">
                <a:solidFill>
                  <a:srgbClr val="000000"/>
                </a:solidFill>
              </a:rPr>
              <a:t>        </a:t>
            </a:r>
            <a:r>
              <a:rPr kumimoji="1" lang="zh-CN" altLang="en-US" sz="20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德意志帝国皇帝威廉二世是第一次世界大战的挑动者和制造者。他是德意志皇帝威廉一世的孙子，生于1859年。在位时期，威廉二世对内加强专制统治，独揽大权，迫使老宰相俾斯麦下台，对外推行“世界政策”，进行殖民扩张，争夺世界霸权。为此，他大肆扩充军备，与英国展开海军竞赛。1914年6月，萨拉热窝事件发生后，他竭力煽动奥匈帝国对塞尔维亚发动战争，并积极备战。大战爆发后，在国会内发表号召战争的煽动性演说。1918年十一月革命后，威廉二世统治被推翻。他逃往荷兰，并于1941年3月死于荷兰。</a:t>
            </a:r>
          </a:p>
        </p:txBody>
      </p:sp>
      <p:pic>
        <p:nvPicPr>
          <p:cNvPr id="88068" name="Picture 4" descr="威廉二世-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990600"/>
            <a:ext cx="2982912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7789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ChangeArrowheads="1"/>
          </p:cNvSpPr>
          <p:nvPr/>
        </p:nvSpPr>
        <p:spPr bwMode="auto">
          <a:xfrm>
            <a:off x="755576" y="5877272"/>
            <a:ext cx="34387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俾斯麦和威廉二世（右）在一起</a:t>
            </a:r>
          </a:p>
        </p:txBody>
      </p:sp>
      <p:pic>
        <p:nvPicPr>
          <p:cNvPr id="89091" name="Picture 3" descr="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1"/>
          <a:stretch>
            <a:fillRect/>
          </a:stretch>
        </p:blipFill>
        <p:spPr bwMode="auto">
          <a:xfrm>
            <a:off x="731022" y="587384"/>
            <a:ext cx="6001218" cy="467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520886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2" name="Text Box 4" descr="蓝色面巾纸"/>
          <p:cNvSpPr txBox="1">
            <a:spLocks noChangeArrowheads="1"/>
          </p:cNvSpPr>
          <p:nvPr/>
        </p:nvSpPr>
        <p:spPr bwMode="auto">
          <a:xfrm>
            <a:off x="652463" y="908720"/>
            <a:ext cx="8168009" cy="393954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175">
            <a:solidFill>
              <a:schemeClr val="bg2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000" dirty="0" smtClean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① </a:t>
            </a:r>
            <a:r>
              <a:rPr kumimoji="1" lang="zh-CN" altLang="en-US" sz="2000" dirty="0" smtClean="0">
                <a:solidFill>
                  <a:srgbClr val="000000"/>
                </a:solidFill>
                <a:ea typeface="楷体_GB2312" pitchFamily="49" charset="-122"/>
              </a:rPr>
              <a:t>“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皇帝任命帝国首相</a:t>
            </a:r>
            <a:r>
              <a:rPr kumimoji="1" lang="zh-CN" altLang="en-US" sz="2000" dirty="0" smtClean="0">
                <a:solidFill>
                  <a:srgbClr val="000000"/>
                </a:solidFill>
                <a:ea typeface="楷体_GB2312" pitchFamily="49" charset="-122"/>
              </a:rPr>
              <a:t>”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，</a:t>
            </a:r>
            <a:r>
              <a:rPr kumimoji="1" lang="zh-CN" altLang="en-US" sz="2000" dirty="0" smtClean="0">
                <a:solidFill>
                  <a:srgbClr val="000000"/>
                </a:solidFill>
                <a:ea typeface="楷体_GB2312" pitchFamily="49" charset="-122"/>
              </a:rPr>
              <a:t>“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皇帝任命帝国官吏</a:t>
            </a:r>
            <a:r>
              <a:rPr kumimoji="1" lang="zh-CN" altLang="en-US" sz="2000" dirty="0" smtClean="0">
                <a:solidFill>
                  <a:srgbClr val="000000"/>
                </a:solidFill>
                <a:ea typeface="楷体_GB2312" pitchFamily="49" charset="-122"/>
              </a:rPr>
              <a:t>……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可决定其免职</a:t>
            </a:r>
            <a:r>
              <a:rPr kumimoji="1" lang="zh-CN" altLang="en-US" sz="2000" dirty="0" smtClean="0">
                <a:solidFill>
                  <a:srgbClr val="000000"/>
                </a:solidFill>
                <a:ea typeface="楷体_GB2312" pitchFamily="49" charset="-122"/>
              </a:rPr>
              <a:t>”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000" dirty="0" smtClean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② </a:t>
            </a:r>
            <a:r>
              <a:rPr kumimoji="1" lang="zh-CN" altLang="en-US" sz="2000" dirty="0" smtClean="0">
                <a:solidFill>
                  <a:srgbClr val="000000"/>
                </a:solidFill>
                <a:ea typeface="楷体_GB2312" pitchFamily="49" charset="-122"/>
              </a:rPr>
              <a:t>“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皇帝有权签署和公布帝国法律并监督法律的实施</a:t>
            </a:r>
            <a:r>
              <a:rPr kumimoji="1" lang="zh-CN" altLang="en-US" sz="2000" dirty="0" smtClean="0">
                <a:solidFill>
                  <a:srgbClr val="000000"/>
                </a:solidFill>
                <a:ea typeface="楷体_GB2312" pitchFamily="49" charset="-122"/>
              </a:rPr>
              <a:t>”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，</a:t>
            </a:r>
            <a:r>
              <a:rPr kumimoji="1" lang="zh-CN" altLang="en-US" sz="2000" dirty="0" smtClean="0">
                <a:solidFill>
                  <a:srgbClr val="000000"/>
                </a:solidFill>
                <a:ea typeface="楷体_GB2312" pitchFamily="49" charset="-122"/>
              </a:rPr>
              <a:t>“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当联邦领域内的公共安宁受到威胁之际，皇帝可以宣布某一地区进入战争状态</a:t>
            </a:r>
            <a:r>
              <a:rPr kumimoji="1" lang="zh-CN" altLang="en-US" sz="2000" dirty="0" smtClean="0">
                <a:solidFill>
                  <a:srgbClr val="000000"/>
                </a:solidFill>
                <a:ea typeface="楷体_GB2312" pitchFamily="49" charset="-122"/>
              </a:rPr>
              <a:t>”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000" dirty="0" smtClean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③ </a:t>
            </a:r>
            <a:r>
              <a:rPr kumimoji="1" lang="zh-CN" altLang="en-US" sz="2000" dirty="0" smtClean="0">
                <a:solidFill>
                  <a:srgbClr val="000000"/>
                </a:solidFill>
                <a:ea typeface="楷体_GB2312" pitchFamily="49" charset="-122"/>
              </a:rPr>
              <a:t>“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帝国的全部陆军组成一支统一的军队，在战时、平时均由皇帝统率。</a:t>
            </a:r>
            <a:r>
              <a:rPr kumimoji="1" lang="zh-CN" altLang="en-US" sz="2000" dirty="0" smtClean="0">
                <a:solidFill>
                  <a:srgbClr val="000000"/>
                </a:solidFill>
                <a:ea typeface="楷体_GB2312" pitchFamily="49" charset="-122"/>
              </a:rPr>
              <a:t>”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sz="2000" dirty="0" smtClean="0">
                <a:solidFill>
                  <a:srgbClr val="000000"/>
                </a:solidFill>
                <a:ea typeface="楷体_GB2312" pitchFamily="49" charset="-122"/>
              </a:rPr>
              <a:t>“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帝国舰队系在皇帝最高统率之下的一支统一的舰队。</a:t>
            </a:r>
            <a:r>
              <a:rPr kumimoji="1" lang="zh-CN" altLang="en-US" sz="2000" dirty="0" smtClean="0">
                <a:solidFill>
                  <a:srgbClr val="000000"/>
                </a:solidFill>
                <a:ea typeface="楷体_GB2312" pitchFamily="49" charset="-122"/>
              </a:rPr>
              <a:t>”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sz="2000" dirty="0" smtClean="0">
                <a:solidFill>
                  <a:srgbClr val="000000"/>
                </a:solidFill>
                <a:ea typeface="楷体_GB2312" pitchFamily="49" charset="-122"/>
              </a:rPr>
              <a:t>“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海陆军高级军官均由皇帝任命。</a:t>
            </a:r>
            <a:r>
              <a:rPr kumimoji="1" lang="zh-CN" altLang="en-US" sz="2000" dirty="0" smtClean="0">
                <a:solidFill>
                  <a:srgbClr val="000000"/>
                </a:solidFill>
                <a:ea typeface="楷体_GB2312" pitchFamily="49" charset="-122"/>
              </a:rPr>
              <a:t>”</a:t>
            </a:r>
            <a:endParaRPr kumimoji="1" lang="zh-CN" altLang="en-US" sz="2000" dirty="0" smtClean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000" dirty="0" smtClean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④ </a:t>
            </a:r>
            <a:r>
              <a:rPr kumimoji="1" lang="zh-CN" altLang="en-US" sz="2000" dirty="0" smtClean="0">
                <a:solidFill>
                  <a:srgbClr val="000000"/>
                </a:solidFill>
                <a:ea typeface="楷体_GB2312" pitchFamily="49" charset="-122"/>
              </a:rPr>
              <a:t>“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皇帝在国际法上代表帝国，以帝国名义宣战媾和。</a:t>
            </a:r>
            <a:r>
              <a:rPr kumimoji="1" lang="zh-CN" altLang="en-US" sz="2000" dirty="0" smtClean="0">
                <a:solidFill>
                  <a:srgbClr val="000000"/>
                </a:solidFill>
                <a:ea typeface="楷体_GB2312" pitchFamily="49" charset="-122"/>
              </a:rPr>
              <a:t>”</a:t>
            </a:r>
            <a:endParaRPr kumimoji="1" lang="zh-CN" altLang="en-US" sz="2000" dirty="0" smtClean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000" dirty="0" smtClean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⑤ </a:t>
            </a:r>
            <a:r>
              <a:rPr kumimoji="1" lang="zh-CN" altLang="en-US" sz="2000" dirty="0" smtClean="0">
                <a:solidFill>
                  <a:srgbClr val="000000"/>
                </a:solidFill>
                <a:ea typeface="楷体_GB2312" pitchFamily="49" charset="-122"/>
              </a:rPr>
              <a:t>“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皇帝有权召集、召开联邦议会的帝国国会，以及使议会延期结束。</a:t>
            </a:r>
            <a:r>
              <a:rPr kumimoji="1" lang="zh-CN" altLang="en-US" sz="2000" dirty="0" smtClean="0">
                <a:solidFill>
                  <a:srgbClr val="000000"/>
                </a:solidFill>
                <a:ea typeface="楷体_GB2312" pitchFamily="49" charset="-122"/>
              </a:rPr>
              <a:t>”</a:t>
            </a:r>
            <a:endParaRPr kumimoji="1" lang="zh-CN" altLang="en-US" sz="2000" dirty="0" smtClean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000" dirty="0" smtClean="0">
                <a:solidFill>
                  <a:srgbClr val="000000"/>
                </a:solidFill>
                <a:ea typeface="楷体_GB2312" pitchFamily="49" charset="-122"/>
              </a:rPr>
              <a:t>——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《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德意志帝国宪法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》</a:t>
            </a:r>
          </a:p>
        </p:txBody>
      </p:sp>
      <p:sp>
        <p:nvSpPr>
          <p:cNvPr id="94213" name="AutoShape 5"/>
          <p:cNvSpPr>
            <a:spLocks noChangeArrowheads="1"/>
          </p:cNvSpPr>
          <p:nvPr/>
        </p:nvSpPr>
        <p:spPr bwMode="auto">
          <a:xfrm>
            <a:off x="935038" y="5445125"/>
            <a:ext cx="7272337" cy="792163"/>
          </a:xfrm>
          <a:prstGeom prst="wedgeRoundRectCallout">
            <a:avLst>
              <a:gd name="adj1" fmla="val 22366"/>
              <a:gd name="adj2" fmla="val -80861"/>
              <a:gd name="adj3" fmla="val 16667"/>
            </a:avLst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dirty="0" smtClean="0">
                <a:solidFill>
                  <a:srgbClr val="FFFFFF"/>
                </a:solidFill>
                <a:ea typeface="楷体_GB2312" pitchFamily="49" charset="-122"/>
              </a:rPr>
              <a:t>想一想，德意志帝国的皇帝集中了哪些权力？</a:t>
            </a:r>
          </a:p>
        </p:txBody>
      </p:sp>
    </p:spTree>
    <p:extLst>
      <p:ext uri="{BB962C8B-B14F-4D97-AF65-F5344CB8AC3E}">
        <p14:creationId xmlns:p14="http://schemas.microsoft.com/office/powerpoint/2010/main" val="1792541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4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94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2" grpId="0" animBg="1" autoUpdateAnimBg="0"/>
      <p:bldP spid="942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2"/>
          <p:cNvSpPr txBox="1">
            <a:spLocks noChangeArrowheads="1"/>
          </p:cNvSpPr>
          <p:nvPr/>
        </p:nvSpPr>
        <p:spPr bwMode="auto">
          <a:xfrm>
            <a:off x="407988" y="639763"/>
            <a:ext cx="1327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mtClean="0">
                <a:solidFill>
                  <a:srgbClr val="000000"/>
                </a:solidFill>
              </a:rPr>
              <a:t>解析与探究</a:t>
            </a:r>
          </a:p>
        </p:txBody>
      </p:sp>
      <p:sp>
        <p:nvSpPr>
          <p:cNvPr id="52227" name="Text Box 3" descr="蓝色面巾纸"/>
          <p:cNvSpPr txBox="1">
            <a:spLocks noChangeArrowheads="1"/>
          </p:cNvSpPr>
          <p:nvPr/>
        </p:nvSpPr>
        <p:spPr bwMode="auto">
          <a:xfrm>
            <a:off x="647700" y="1341438"/>
            <a:ext cx="7848600" cy="265747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525">
            <a:solidFill>
              <a:schemeClr val="bg2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smtClean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    每一个国家有三种权力：（一）立法权力；（二）国家的行政权力；（三）司法权力。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smtClean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    当立法权和行政权集中在同一个人或同一机关之手，自由便不复存在了；因为人们将要害怕这个国王或议会制定暴虐的法律，并暴虐地执行这些法律。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smtClean="0">
                <a:solidFill>
                  <a:srgbClr val="000000"/>
                </a:solidFill>
                <a:ea typeface="楷体_GB2312" pitchFamily="49" charset="-122"/>
              </a:rPr>
              <a:t>——</a:t>
            </a:r>
            <a:r>
              <a:rPr kumimoji="1" lang="zh-CN" altLang="en-US" sz="2400" smtClean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孟德斯鸠《论法的精神》</a:t>
            </a:r>
            <a:endParaRPr kumimoji="1" lang="zh-CN" altLang="en-US" sz="2400" b="1" smtClean="0">
              <a:solidFill>
                <a:srgbClr val="CC33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2229" name="AutoShape 5"/>
          <p:cNvSpPr>
            <a:spLocks noChangeArrowheads="1"/>
          </p:cNvSpPr>
          <p:nvPr/>
        </p:nvSpPr>
        <p:spPr bwMode="auto">
          <a:xfrm>
            <a:off x="971550" y="4652963"/>
            <a:ext cx="7200900" cy="1152525"/>
          </a:xfrm>
          <a:prstGeom prst="wedgeRoundRectCallout">
            <a:avLst>
              <a:gd name="adj1" fmla="val 17616"/>
              <a:gd name="adj2" fmla="val -77273"/>
              <a:gd name="adj3" fmla="val 16667"/>
            </a:avLst>
          </a:prstGeom>
          <a:solidFill>
            <a:srgbClr val="008000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smtClean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    分析法国1875年宪法是怎样体现立法权和行政权分立的。</a:t>
            </a:r>
          </a:p>
        </p:txBody>
      </p:sp>
    </p:spTree>
    <p:extLst>
      <p:ext uri="{BB962C8B-B14F-4D97-AF65-F5344CB8AC3E}">
        <p14:creationId xmlns:p14="http://schemas.microsoft.com/office/powerpoint/2010/main" val="20441244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1000"/>
                                        <p:tgtEl>
                                          <p:spTgt spid="5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52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6" grpId="0" autoUpdateAnimBg="0"/>
      <p:bldP spid="52227" grpId="0" animBg="1"/>
      <p:bldP spid="5222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2" name="AutoShape 4"/>
          <p:cNvSpPr>
            <a:spLocks noChangeArrowheads="1"/>
          </p:cNvSpPr>
          <p:nvPr/>
        </p:nvSpPr>
        <p:spPr bwMode="auto">
          <a:xfrm>
            <a:off x="1043608" y="1196752"/>
            <a:ext cx="7560840" cy="3312367"/>
          </a:xfrm>
          <a:prstGeom prst="cloudCallout">
            <a:avLst>
              <a:gd name="adj1" fmla="val -39338"/>
              <a:gd name="adj2" fmla="val 71102"/>
            </a:avLst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dirty="0" smtClean="0">
                <a:solidFill>
                  <a:srgbClr val="FFFFFF"/>
                </a:solidFill>
                <a:ea typeface="楷体_GB2312" pitchFamily="49" charset="-122"/>
              </a:rPr>
              <a:t>        </a:t>
            </a:r>
            <a:r>
              <a:rPr kumimoji="1" lang="zh-CN" altLang="en-US" sz="4000" dirty="0" smtClean="0">
                <a:solidFill>
                  <a:srgbClr val="FFFFFF"/>
                </a:solidFill>
                <a:ea typeface="楷体_GB2312" pitchFamily="49" charset="-122"/>
              </a:rPr>
              <a:t>法国的民主共和政体是怎样逐步确立的？</a:t>
            </a:r>
          </a:p>
        </p:txBody>
      </p:sp>
    </p:spTree>
    <p:extLst>
      <p:ext uri="{BB962C8B-B14F-4D97-AF65-F5344CB8AC3E}">
        <p14:creationId xmlns:p14="http://schemas.microsoft.com/office/powerpoint/2010/main" val="15969167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53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法国国王路易十六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1" r="5600" b="9129"/>
          <a:stretch>
            <a:fillRect/>
          </a:stretch>
        </p:blipFill>
        <p:spPr bwMode="auto">
          <a:xfrm>
            <a:off x="318383" y="1502191"/>
            <a:ext cx="3461529" cy="4038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323528" y="5738813"/>
            <a:ext cx="3200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dirty="0" smtClean="0">
                <a:solidFill>
                  <a:srgbClr val="000000"/>
                </a:solidFill>
              </a:rPr>
              <a:t>法国国王路易十六像（现收藏在法国尚蒂伊康德美术馆）</a:t>
            </a: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4499992" y="1622236"/>
            <a:ext cx="4104456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dirty="0" smtClean="0">
                <a:solidFill>
                  <a:srgbClr val="000000"/>
                </a:solidFill>
              </a:rPr>
              <a:t>　　</a:t>
            </a:r>
            <a:r>
              <a:rPr kumimoji="1" lang="zh-CN" altLang="en-US" sz="2400" b="1" dirty="0" smtClean="0">
                <a:solidFill>
                  <a:srgbClr val="FF0000"/>
                </a:solidFill>
              </a:rPr>
              <a:t>路易十六（1754—1793），法国国王，他即位时，法国封建制度正出现全面危机。他企图实行财政改革，但以失败而告终。为了解决财政危机，1789年他被迫召开三级会议，从而引起法国资产阶级革命的爆发。1793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宋体" pitchFamily="2" charset="-122"/>
              </a:rPr>
              <a:t>年</a:t>
            </a:r>
            <a:r>
              <a:rPr kumimoji="1" lang="zh-CN" altLang="en-US" sz="2400" b="1" dirty="0" smtClean="0">
                <a:solidFill>
                  <a:srgbClr val="FF0000"/>
                </a:solidFill>
              </a:rPr>
              <a:t> 1月以叛国罪被送上断头台。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548680"/>
            <a:ext cx="4164013" cy="858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60296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路易十六书房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1" y="620688"/>
            <a:ext cx="4413433" cy="2930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236387" y="3550717"/>
            <a:ext cx="249299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dirty="0" smtClean="0">
                <a:solidFill>
                  <a:srgbClr val="000000"/>
                </a:solidFill>
              </a:rPr>
              <a:t>路易十六的书房和卧室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38" y="3917428"/>
            <a:ext cx="4887942" cy="2679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854" y="764702"/>
            <a:ext cx="4658347" cy="2786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26975"/>
            <a:ext cx="21336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270" y="3501306"/>
            <a:ext cx="3843226" cy="3289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45158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2555776" y="1052736"/>
            <a:ext cx="705678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b="1" dirty="0" smtClean="0">
                <a:solidFill>
                  <a:srgbClr val="FF0000"/>
                </a:solidFill>
              </a:rPr>
              <a:t>第一等级是天主教僧侣；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b="1" dirty="0" smtClean="0">
              <a:solidFill>
                <a:srgbClr val="FF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b="1" dirty="0" smtClean="0">
                <a:solidFill>
                  <a:srgbClr val="FF0000"/>
                </a:solidFill>
              </a:rPr>
              <a:t>第二等级是贵族；第一和第二个等级都享有免税权；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b="1" dirty="0" smtClean="0">
              <a:solidFill>
                <a:srgbClr val="FF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b="1" dirty="0" smtClean="0">
                <a:solidFill>
                  <a:srgbClr val="FF0000"/>
                </a:solidFill>
              </a:rPr>
              <a:t>第三等级是平民，负担着沉重的捐税。</a:t>
            </a:r>
          </a:p>
        </p:txBody>
      </p:sp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395536" y="476672"/>
            <a:ext cx="8272214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18</a:t>
            </a:r>
            <a:r>
              <a:rPr kumimoji="1" lang="zh-CN" altLang="en-US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世纪，在封建君主专制统治下的法国，全国被分为三个等级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618189"/>
            <a:ext cx="5561700" cy="4239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924944"/>
            <a:ext cx="2779000" cy="328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74948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7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7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autoUpdateAnimBg="0"/>
      <p:bldP spid="57348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攻占巴士底狱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1556792"/>
            <a:ext cx="5099532" cy="3366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2270125" y="5029200"/>
            <a:ext cx="157927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b="1" dirty="0" smtClean="0">
                <a:solidFill>
                  <a:schemeClr val="bg2"/>
                </a:solidFill>
              </a:rPr>
              <a:t>攻占巴士底狱</a:t>
            </a: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5549446" y="1041090"/>
            <a:ext cx="3127009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1400" dirty="0" smtClean="0">
                <a:solidFill>
                  <a:srgbClr val="000000"/>
                </a:solidFill>
                <a:latin typeface="宋体" pitchFamily="2" charset="-122"/>
              </a:rPr>
              <a:t>    </a:t>
            </a:r>
            <a:r>
              <a:rPr kumimoji="1" lang="zh-CN" altLang="en-US" sz="1600" b="1" dirty="0" smtClean="0">
                <a:solidFill>
                  <a:srgbClr val="FF0000"/>
                </a:solidFill>
                <a:latin typeface="宋体" pitchFamily="2" charset="-122"/>
              </a:rPr>
              <a:t>巴士底狱是14</a:t>
            </a:r>
            <a:r>
              <a:rPr kumimoji="1" lang="zh-CN" altLang="en-US" sz="1600" b="1" dirty="0" smtClean="0">
                <a:solidFill>
                  <a:srgbClr val="FF0000"/>
                </a:solidFill>
              </a:rPr>
              <a:t>—</a:t>
            </a:r>
            <a:r>
              <a:rPr kumimoji="1" lang="zh-CN" altLang="en-US" sz="1600" b="1" dirty="0" smtClean="0">
                <a:solidFill>
                  <a:srgbClr val="FF0000"/>
                </a:solidFill>
                <a:latin typeface="宋体" pitchFamily="2" charset="-122"/>
              </a:rPr>
              <a:t>18世纪法国巴黎的城堡和国家监狱。它建于14世纪后半期，原来是一座城堡，从16世纪起主要作为国家监狱，囚禁政治犯。巴士底狱由8个塔楼组成，深沟高墙，成为法国封建专制制度的象征。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1600" b="1" dirty="0" smtClean="0">
                <a:solidFill>
                  <a:srgbClr val="FF0000"/>
                </a:solidFill>
              </a:rPr>
              <a:t>   </a:t>
            </a:r>
            <a:r>
              <a:rPr kumimoji="1" lang="zh-CN" altLang="en-US" sz="1600" b="1" dirty="0" smtClean="0">
                <a:solidFill>
                  <a:srgbClr val="FF0000"/>
                </a:solidFill>
                <a:latin typeface="宋体" pitchFamily="2" charset="-122"/>
              </a:rPr>
              <a:t>  1789年7月14日，巴黎起义群众高呼着</a:t>
            </a:r>
            <a:r>
              <a:rPr kumimoji="1" lang="zh-CN" altLang="en-US" sz="1600" b="1" dirty="0" smtClean="0">
                <a:solidFill>
                  <a:srgbClr val="FF0000"/>
                </a:solidFill>
              </a:rPr>
              <a:t>“</a:t>
            </a:r>
            <a:r>
              <a:rPr kumimoji="1" lang="zh-CN" altLang="en-US" sz="1600" b="1" dirty="0" smtClean="0">
                <a:solidFill>
                  <a:srgbClr val="FF0000"/>
                </a:solidFill>
                <a:latin typeface="宋体" pitchFamily="2" charset="-122"/>
              </a:rPr>
              <a:t>打到巴士底去</a:t>
            </a:r>
            <a:r>
              <a:rPr kumimoji="1" lang="zh-CN" altLang="en-US" sz="1600" b="1" dirty="0" smtClean="0">
                <a:solidFill>
                  <a:srgbClr val="FF0000"/>
                </a:solidFill>
              </a:rPr>
              <a:t>”</a:t>
            </a:r>
            <a:r>
              <a:rPr kumimoji="1" lang="zh-CN" altLang="en-US" sz="1600" b="1" dirty="0" smtClean="0">
                <a:solidFill>
                  <a:srgbClr val="FF0000"/>
                </a:solidFill>
                <a:latin typeface="宋体" pitchFamily="2" charset="-122"/>
              </a:rPr>
              <a:t>的口号，向巴士底狱发动猛烈进攻。他们用大炮轰断吊桥的铁链，一举攻克巴士底狱，法国资产阶级革命开始了。后来这一天就成了法国的国庆日。此图描绘的正是巴黎人民攻占巴士底狱的情景，现存于法国巴黎克鲁纳瓦雷美术馆。</a:t>
            </a:r>
            <a:endParaRPr kumimoji="1" lang="zh-CN" altLang="en-US" sz="1600" b="1" dirty="0" smtClean="0">
              <a:solidFill>
                <a:srgbClr val="FF0000"/>
              </a:solidFill>
            </a:endParaRP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254000" y="644525"/>
            <a:ext cx="436850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b="1" dirty="0" smtClean="0">
                <a:solidFill>
                  <a:schemeClr val="bg2"/>
                </a:solidFill>
              </a:rPr>
              <a:t>法国大革命爆发和法兰西第一共和国诞生</a:t>
            </a:r>
          </a:p>
        </p:txBody>
      </p:sp>
    </p:spTree>
    <p:extLst>
      <p:ext uri="{BB962C8B-B14F-4D97-AF65-F5344CB8AC3E}">
        <p14:creationId xmlns:p14="http://schemas.microsoft.com/office/powerpoint/2010/main" val="96117722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5724128" y="2564904"/>
            <a:ext cx="30480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1789年8月26日通过的</a:t>
            </a:r>
            <a:r>
              <a:rPr kumimoji="1" lang="en-US" altLang="zh-CN" sz="20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《</a:t>
            </a:r>
            <a:r>
              <a:rPr kumimoji="1" lang="zh-CN" altLang="en-US" sz="20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人权和公民权宣言》（共17条）</a:t>
            </a: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1043608" y="476672"/>
            <a:ext cx="575349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法国大革命爆发和法兰西第一共和国诞生</a:t>
            </a:r>
          </a:p>
        </p:txBody>
      </p:sp>
      <p:pic>
        <p:nvPicPr>
          <p:cNvPr id="17413" name="Picture 5" descr="rqx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1052513"/>
            <a:ext cx="4508500" cy="57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40203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1331640" y="6195751"/>
            <a:ext cx="307007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路易十六被处死刑</a:t>
            </a:r>
          </a:p>
        </p:txBody>
      </p:sp>
      <p:pic>
        <p:nvPicPr>
          <p:cNvPr id="19461" name="Picture 5" descr="C:\Documents and Settings\robinson\My Documents\My Pictures\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67122"/>
            <a:ext cx="7560840" cy="558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40211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拿破仑·波拿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98" y="855352"/>
            <a:ext cx="3626429" cy="509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1259632" y="6165304"/>
            <a:ext cx="16129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dirty="0" smtClean="0">
                <a:solidFill>
                  <a:srgbClr val="000000"/>
                </a:solidFill>
              </a:rPr>
              <a:t>拿破仑·波拿巴</a:t>
            </a: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3995936" y="404664"/>
            <a:ext cx="4896544" cy="5786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1400" dirty="0" smtClean="0">
                <a:solidFill>
                  <a:srgbClr val="000000"/>
                </a:solidFill>
              </a:rPr>
              <a:t>        </a:t>
            </a:r>
            <a:r>
              <a:rPr kumimoji="1" lang="zh-CN" altLang="en-US" sz="20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拿破仑·波拿巴是法国资产阶级政治家和军事家，法兰西第一帝国和百日王朝皇帝。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0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       1769年，拿破仑生于科西嘉岛的一个破落贵族家庭里。法国资产阶级革命时期他参加革命军，1793年，在土伦战役中初露锋芒。督政府时期拿破仑受命统兵进攻意大利，击败奥地利，并侵入埃及。1799年，他发动雾月政变，组成执政府。1804年，拿破仑称帝，建立法兰西第一帝国。为了巩固胜利果实，他对内颁布《法国民法典》，对外多次粉碎反法同盟。但后来这种战争逐渐演变成争霸侵略战争。1812年，拿破仑对俄战争失败，加速了帝国崩溃。1814年，他被放逐于厄尔巴岛。1815年，拿破仑再返巴黎，建立百日王朝。滑铁卢战役失败后他被流放到圣赫勒拿岛。1821年，拿破仑病死于这座小岛上。</a:t>
            </a:r>
          </a:p>
        </p:txBody>
      </p:sp>
    </p:spTree>
    <p:extLst>
      <p:ext uri="{BB962C8B-B14F-4D97-AF65-F5344CB8AC3E}">
        <p14:creationId xmlns:p14="http://schemas.microsoft.com/office/powerpoint/2010/main" val="64721814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4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noFill/>
        <a:ln w="9525" cap="flat" cmpd="sng" algn="ctr">
          <a:noFill/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4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noFill/>
        <a:ln w="9525" cap="flat" cmpd="sng" algn="ctr">
          <a:noFill/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1584</Words>
  <Application>Microsoft Office PowerPoint</Application>
  <PresentationFormat>全屏显示(4:3)</PresentationFormat>
  <Paragraphs>75</Paragraphs>
  <Slides>26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3</vt:i4>
      </vt:variant>
      <vt:variant>
        <vt:lpstr>幻灯片标题</vt:lpstr>
      </vt:variant>
      <vt:variant>
        <vt:i4>26</vt:i4>
      </vt:variant>
    </vt:vector>
  </HeadingPairs>
  <TitlesOfParts>
    <vt:vector size="29" baseType="lpstr">
      <vt:lpstr>Pixel</vt:lpstr>
      <vt:lpstr>2_Pixel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USER</cp:lastModifiedBy>
  <cp:revision>12</cp:revision>
  <dcterms:created xsi:type="dcterms:W3CDTF">2014-08-31T01:33:48Z</dcterms:created>
  <dcterms:modified xsi:type="dcterms:W3CDTF">2014-10-28T03:17:45Z</dcterms:modified>
</cp:coreProperties>
</file>